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2" r:id="rId4"/>
    <p:sldId id="289" r:id="rId5"/>
    <p:sldId id="276" r:id="rId6"/>
    <p:sldId id="307" r:id="rId7"/>
    <p:sldId id="305" r:id="rId8"/>
    <p:sldId id="304" r:id="rId9"/>
    <p:sldId id="301" r:id="rId10"/>
    <p:sldId id="306" r:id="rId11"/>
    <p:sldId id="271" r:id="rId12"/>
    <p:sldId id="298" r:id="rId13"/>
    <p:sldId id="288" r:id="rId14"/>
    <p:sldId id="262" r:id="rId15"/>
    <p:sldId id="261" r:id="rId16"/>
    <p:sldId id="258" r:id="rId17"/>
    <p:sldId id="259" r:id="rId18"/>
    <p:sldId id="264" r:id="rId19"/>
    <p:sldId id="266" r:id="rId20"/>
    <p:sldId id="277" r:id="rId21"/>
    <p:sldId id="282" r:id="rId22"/>
    <p:sldId id="281" r:id="rId23"/>
    <p:sldId id="284" r:id="rId24"/>
    <p:sldId id="267" r:id="rId25"/>
    <p:sldId id="280" r:id="rId26"/>
    <p:sldId id="310" r:id="rId27"/>
    <p:sldId id="279" r:id="rId28"/>
    <p:sldId id="278" r:id="rId29"/>
    <p:sldId id="285" r:id="rId30"/>
    <p:sldId id="283" r:id="rId31"/>
    <p:sldId id="309" r:id="rId32"/>
    <p:sldId id="299" r:id="rId33"/>
    <p:sldId id="297" r:id="rId34"/>
    <p:sldId id="296" r:id="rId35"/>
    <p:sldId id="265" r:id="rId36"/>
    <p:sldId id="260" r:id="rId37"/>
    <p:sldId id="273" r:id="rId38"/>
    <p:sldId id="274" r:id="rId39"/>
    <p:sldId id="275" r:id="rId40"/>
    <p:sldId id="308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98" d="100"/>
          <a:sy n="98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2ED1AD-3CFC-40EE-9D44-00FBC8F26566}" type="datetimeFigureOut">
              <a:rPr lang="de-DE" smtClean="0"/>
              <a:pPr/>
              <a:t>16.02.2018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FFB79C-94A1-4B58-B7EA-36AF377407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62200" y="5429264"/>
            <a:ext cx="6477000" cy="438136"/>
          </a:xfrm>
        </p:spPr>
        <p:txBody>
          <a:bodyPr>
            <a:noAutofit/>
          </a:bodyPr>
          <a:lstStyle/>
          <a:p>
            <a:r>
              <a:rPr lang="de-DE" sz="1800" dirty="0" smtClean="0"/>
              <a:t>Basierend auf dem Vortrag von Hans-Jürgen Kelm auf der Kranich-Tagung in Wagenfeld im November 2015</a:t>
            </a:r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Treffen der Faunistischen AG in Zeven</a:t>
            </a:r>
          </a:p>
          <a:p>
            <a:r>
              <a:rPr lang="de-DE" dirty="0" smtClean="0"/>
              <a:t>28.02.2016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24859" cy="471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-32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Kranichnest in Sumpf</a:t>
            </a:r>
            <a:endParaRPr lang="de-DE" dirty="0"/>
          </a:p>
        </p:txBody>
      </p:sp>
      <p:pic>
        <p:nvPicPr>
          <p:cNvPr id="5" name="Bildplatzhalter 4" descr="10_Kranichnest_Sump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46" b="484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Kranichnest auf </a:t>
            </a:r>
            <a:r>
              <a:rPr lang="de-DE" dirty="0" err="1" smtClean="0"/>
              <a:t>überstautem</a:t>
            </a:r>
            <a:r>
              <a:rPr lang="de-DE" dirty="0" smtClean="0"/>
              <a:t> Acker</a:t>
            </a:r>
            <a:endParaRPr lang="de-DE" dirty="0"/>
          </a:p>
        </p:txBody>
      </p:sp>
      <p:pic>
        <p:nvPicPr>
          <p:cNvPr id="10" name="Bildplatzhalter 9" descr="9_Kranichnest_Ack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13" b="53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de-DE" sz="4400" dirty="0" smtClean="0"/>
              <a:t>Voraberkundung</a:t>
            </a:r>
          </a:p>
          <a:p>
            <a:pPr marL="514350" indent="-514350">
              <a:buAutoNum type="arabicPeriod"/>
            </a:pPr>
            <a:r>
              <a:rPr lang="de-DE" sz="4400" dirty="0" smtClean="0"/>
              <a:t>Eigentliche Erfassung</a:t>
            </a:r>
          </a:p>
          <a:p>
            <a:pPr marL="514350" indent="-514350">
              <a:buAutoNum type="arabicPeriod"/>
            </a:pPr>
            <a:r>
              <a:rPr lang="de-DE" sz="4400" dirty="0" smtClean="0"/>
              <a:t>Meldung der Daten</a:t>
            </a:r>
            <a:endParaRPr lang="de-DE" sz="4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Erfassung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Vorerkundung potentieller Brutbiotope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7820052" cy="1319210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Courier New" pitchFamily="49" charset="0"/>
              <a:buChar char="o"/>
            </a:pPr>
            <a:r>
              <a:rPr lang="de-DE" sz="2800" dirty="0" smtClean="0"/>
              <a:t>Karten (z.B. TK 1:25.000, </a:t>
            </a:r>
            <a:r>
              <a:rPr lang="de-DE" sz="2800" dirty="0" err="1" smtClean="0"/>
              <a:t>GeoLife</a:t>
            </a:r>
            <a:r>
              <a:rPr lang="de-DE" sz="2800" dirty="0" smtClean="0"/>
              <a:t>)</a:t>
            </a:r>
          </a:p>
          <a:p>
            <a:pPr marL="457200" indent="-457200">
              <a:buClrTx/>
              <a:buFont typeface="Courier New" pitchFamily="49" charset="0"/>
              <a:buChar char="o"/>
            </a:pPr>
            <a:r>
              <a:rPr lang="de-DE" sz="2800" dirty="0" smtClean="0"/>
              <a:t>Luftbilder (Google Earth, </a:t>
            </a:r>
            <a:r>
              <a:rPr lang="de-DE" sz="2800" dirty="0" err="1" smtClean="0"/>
              <a:t>GeoLife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571472" y="3286124"/>
            <a:ext cx="3286148" cy="3286148"/>
          </a:xfrm>
        </p:spPr>
        <p:txBody>
          <a:bodyPr>
            <a:noAutofit/>
          </a:bodyPr>
          <a:lstStyle/>
          <a:p>
            <a:r>
              <a:rPr lang="de-DE" sz="2800" dirty="0" smtClean="0"/>
              <a:t>nasse Waldabschnitte</a:t>
            </a:r>
            <a:endParaRPr lang="de-DE" sz="1000" dirty="0" smtClean="0"/>
          </a:p>
          <a:p>
            <a:r>
              <a:rPr lang="de-DE" sz="2800" dirty="0" err="1" smtClean="0"/>
              <a:t>Wiedervernässungen</a:t>
            </a:r>
            <a:r>
              <a:rPr lang="de-DE" sz="2800" dirty="0" smtClean="0"/>
              <a:t> in Mooren (auch kleine Handtorfstiche!)</a:t>
            </a:r>
            <a:endParaRPr lang="de-DE" sz="1000" dirty="0" smtClean="0"/>
          </a:p>
          <a:p>
            <a:r>
              <a:rPr lang="de-DE" sz="2800" dirty="0" smtClean="0"/>
              <a:t>Teiche, Tümpel und Sümpfe samt Verlandungszonen</a:t>
            </a:r>
          </a:p>
          <a:p>
            <a:pPr>
              <a:buNone/>
            </a:pPr>
            <a:endParaRPr lang="de-DE" sz="2800" dirty="0"/>
          </a:p>
        </p:txBody>
      </p:sp>
      <p:pic>
        <p:nvPicPr>
          <p:cNvPr id="5" name="Inhaltsplatzhalter 3" descr="(6)_Potentieller_Brutplatz.JPG"/>
          <p:cNvPicPr>
            <a:picLocks noChangeAspect="1"/>
          </p:cNvPicPr>
          <p:nvPr/>
        </p:nvPicPr>
        <p:blipFill>
          <a:blip r:embed="rId2"/>
          <a:srcRect t="3178" b="1482"/>
          <a:stretch>
            <a:fillRect/>
          </a:stretch>
        </p:blipFill>
        <p:spPr>
          <a:xfrm>
            <a:off x="3849829" y="3357562"/>
            <a:ext cx="4618359" cy="3042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_Brutbiotop_Top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32" r="26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4_Brutbiotop_Luftbil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90" b="619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Wenn möglich, Luftbilder vor Laubaustrieb der Bäume verwenden</a:t>
            </a:r>
            <a:endParaRPr lang="de-DE" dirty="0"/>
          </a:p>
        </p:txBody>
      </p:sp>
      <p:pic>
        <p:nvPicPr>
          <p:cNvPr id="2050" name="Picture 2" descr="C:\Users\MC MOtten\Documents\Vogelbeobachtung\ROW\Orni-Treffen\28-02-2016\Bilder_Kranichpräsentation\5_Luftbild_frühes_Frühjah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280" b="628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MC MOtten\Documents\Vogelbeobachtung\ROW\Orni-Treffen\28-02-2016\Bilder_Kranichpräsentation\5_Luftbild_spätes_Frühjah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738" b="9125"/>
          <a:stretch>
            <a:fillRect/>
          </a:stretch>
        </p:blipFill>
        <p:spPr bwMode="auto">
          <a:xfrm>
            <a:off x="1560576" y="0"/>
            <a:ext cx="7583424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platzhalter 7" descr="6_Luftbild_mit_KranichB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07" b="60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Bohnster</a:t>
            </a:r>
            <a:r>
              <a:rPr lang="de-DE" dirty="0" smtClean="0"/>
              <a:t> Teich</a:t>
            </a:r>
            <a:endParaRPr lang="de-DE" dirty="0"/>
          </a:p>
        </p:txBody>
      </p:sp>
      <p:pic>
        <p:nvPicPr>
          <p:cNvPr id="4" name="Inhaltsplatzhalter 3" descr="GoogleEarth_Bohnster_Teich_und Großes Moor zw. Anderlingen+Wens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Verbreitung und Bestandsentwicklung in Niedersachsen</a:t>
            </a:r>
            <a:endParaRPr lang="de-DE" dirty="0"/>
          </a:p>
        </p:txBody>
      </p:sp>
      <p:pic>
        <p:nvPicPr>
          <p:cNvPr id="4" name="Inhaltsplatzhalter 3" descr="2_Verbreitungskarte_Atla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7478" y="1647844"/>
            <a:ext cx="4851778" cy="430561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35484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-32" y="635795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 Krüger et al. (2014) und Kelm (2015)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Engeoer</a:t>
            </a:r>
            <a:r>
              <a:rPr lang="de-DE" dirty="0" smtClean="0"/>
              <a:t> Moor</a:t>
            </a:r>
            <a:endParaRPr lang="de-DE" dirty="0"/>
          </a:p>
        </p:txBody>
      </p:sp>
      <p:pic>
        <p:nvPicPr>
          <p:cNvPr id="4" name="Inhaltsplatzhalter 3" descr="GoogleEarth_Engeoer Mo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Fintauniederung</a:t>
            </a:r>
            <a:endParaRPr lang="de-DE" dirty="0"/>
          </a:p>
        </p:txBody>
      </p:sp>
      <p:pic>
        <p:nvPicPr>
          <p:cNvPr id="4" name="Inhaltsplatzhalter 3" descr="GoogleEarth_Fintauniederung_Kreisgrenze_H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NSG „Großes und Weißes Moor“ samt Kolken</a:t>
            </a:r>
            <a:endParaRPr lang="de-DE" dirty="0"/>
          </a:p>
        </p:txBody>
      </p:sp>
      <p:pic>
        <p:nvPicPr>
          <p:cNvPr id="4" name="Inhaltsplatzhalter 3" descr="GoogleEarth_Kolken_NSG_Großes und Weißes Mo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Jeddinger</a:t>
            </a:r>
            <a:r>
              <a:rPr lang="de-DE" dirty="0" smtClean="0"/>
              <a:t> Moor</a:t>
            </a:r>
            <a:endParaRPr lang="de-DE" dirty="0"/>
          </a:p>
        </p:txBody>
      </p:sp>
      <p:pic>
        <p:nvPicPr>
          <p:cNvPr id="4" name="Inhaltsplatzhalter 3" descr="GoogleEarth_Jeddingen_fer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Jeddinger</a:t>
            </a:r>
            <a:r>
              <a:rPr lang="de-DE" dirty="0" smtClean="0"/>
              <a:t> Moor</a:t>
            </a:r>
            <a:endParaRPr lang="de-DE" dirty="0"/>
          </a:p>
        </p:txBody>
      </p:sp>
      <p:pic>
        <p:nvPicPr>
          <p:cNvPr id="4" name="Inhaltsplatzhalter 3" descr="GoogleEarth_Jeddinger Moor_na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Scharmkewiesen</a:t>
            </a:r>
            <a:r>
              <a:rPr lang="de-DE" dirty="0" smtClean="0"/>
              <a:t> (Oste zwischen </a:t>
            </a:r>
            <a:r>
              <a:rPr lang="de-DE" dirty="0" err="1" smtClean="0"/>
              <a:t>Rockstedt</a:t>
            </a:r>
            <a:r>
              <a:rPr lang="de-DE" dirty="0" smtClean="0"/>
              <a:t> und Ober </a:t>
            </a:r>
            <a:r>
              <a:rPr lang="de-DE" dirty="0" err="1" smtClean="0"/>
              <a:t>Ochtenhausen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Inhaltsplatzhalter 3" descr="GoogleEarth_Scharmkewiesen_Ost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Krümelsmoor</a:t>
            </a:r>
            <a:r>
              <a:rPr lang="de-DE" dirty="0" smtClean="0"/>
              <a:t> bei </a:t>
            </a:r>
            <a:r>
              <a:rPr lang="de-DE" dirty="0" err="1" smtClean="0"/>
              <a:t>Worth</a:t>
            </a:r>
            <a:endParaRPr lang="de-DE" dirty="0"/>
          </a:p>
        </p:txBody>
      </p:sp>
      <p:pic>
        <p:nvPicPr>
          <p:cNvPr id="7" name="Bildplatzhalter 6" descr="GoogleEarth_Krümelsmoor + Spechtkuhl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Moorschlatt</a:t>
            </a:r>
            <a:r>
              <a:rPr lang="de-DE" dirty="0" smtClean="0"/>
              <a:t> bei Steinfeld</a:t>
            </a:r>
            <a:endParaRPr lang="de-DE" dirty="0"/>
          </a:p>
        </p:txBody>
      </p:sp>
      <p:pic>
        <p:nvPicPr>
          <p:cNvPr id="4" name="Inhaltsplatzhalter 3" descr="GoogleEarth_Schlatt bei Steinfel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Mühlenmoor bei </a:t>
            </a:r>
            <a:r>
              <a:rPr lang="de-DE" dirty="0" err="1" smtClean="0"/>
              <a:t>Wohnste</a:t>
            </a:r>
            <a:endParaRPr lang="de-DE" dirty="0"/>
          </a:p>
        </p:txBody>
      </p:sp>
      <p:pic>
        <p:nvPicPr>
          <p:cNvPr id="4" name="Inhaltsplatzhalter 3" descr="GoogleEarth_Mühlenmoor_bei_Wohnst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Rosebruch</a:t>
            </a:r>
            <a:endParaRPr lang="de-DE" dirty="0"/>
          </a:p>
        </p:txBody>
      </p:sp>
      <p:pic>
        <p:nvPicPr>
          <p:cNvPr id="4" name="Inhaltsplatzhalter 3" descr="GoogleEarth_Rosebruch_markier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Lebensraum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r>
              <a:rPr lang="de-DE" dirty="0" smtClean="0"/>
              <a:t>vielfältig strukturierte, störungsarme Landschaften mit Feuchtgebieten</a:t>
            </a:r>
          </a:p>
          <a:p>
            <a:pPr lvl="1"/>
            <a:r>
              <a:rPr lang="de-DE" dirty="0" smtClean="0"/>
              <a:t>Bruch- und Sumpfwälder</a:t>
            </a:r>
          </a:p>
          <a:p>
            <a:pPr lvl="1"/>
            <a:r>
              <a:rPr lang="de-DE" dirty="0" smtClean="0"/>
              <a:t>naturnahe und </a:t>
            </a:r>
            <a:r>
              <a:rPr lang="de-DE" dirty="0" err="1" smtClean="0"/>
              <a:t>wiedervernässte</a:t>
            </a:r>
            <a:r>
              <a:rPr lang="de-DE" dirty="0" smtClean="0"/>
              <a:t> Hochmoore</a:t>
            </a:r>
          </a:p>
          <a:p>
            <a:pPr lvl="1"/>
            <a:r>
              <a:rPr lang="de-DE" dirty="0" smtClean="0"/>
              <a:t>Flussniederungen</a:t>
            </a:r>
          </a:p>
          <a:p>
            <a:pPr lvl="1"/>
            <a:r>
              <a:rPr lang="de-DE" dirty="0" smtClean="0"/>
              <a:t>zunehmend auch in Kulturlandschaft mit geeigneten Brutplätzen</a:t>
            </a:r>
          </a:p>
          <a:p>
            <a:pPr lvl="1"/>
            <a:endParaRPr lang="de-DE" sz="1000" dirty="0" smtClean="0"/>
          </a:p>
          <a:p>
            <a:r>
              <a:rPr lang="de-DE" dirty="0" smtClean="0"/>
              <a:t>Nistplatz variabel, aber fast immer von Wasser umgeben</a:t>
            </a:r>
          </a:p>
          <a:p>
            <a:pPr lvl="1"/>
            <a:r>
              <a:rPr lang="de-DE" dirty="0" smtClean="0"/>
              <a:t>feuchte Waldbereiche, Torfstiche, Biotopteiche, verlandende Teiche</a:t>
            </a:r>
          </a:p>
          <a:p>
            <a:pPr lvl="1"/>
            <a:r>
              <a:rPr lang="de-DE" dirty="0" smtClean="0"/>
              <a:t>kurzeitig überstaute Äcker und Wiesen</a:t>
            </a:r>
          </a:p>
          <a:p>
            <a:pPr lvl="1"/>
            <a:endParaRPr lang="de-DE" sz="1000" dirty="0" smtClean="0"/>
          </a:p>
          <a:p>
            <a:r>
              <a:rPr lang="de-DE" dirty="0" smtClean="0"/>
              <a:t>Nahrungsreviere in Grünland- und Ackerkomplexen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</a:rPr>
              <a:t>Huvenhoopsmoor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Bildplatzhalter 6" descr="GoogleEarth_Huvenhoopsmoo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1" r="46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platzhalter 4" descr="Kranichkarte_H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" b="-549"/>
          <a:stretch>
            <a:fillRect/>
          </a:stretch>
        </p:blipFill>
        <p:spPr>
          <a:xfrm>
            <a:off x="1857356" y="191638"/>
            <a:ext cx="5787220" cy="6523510"/>
          </a:xfrm>
          <a:ln>
            <a:solidFill>
              <a:schemeClr val="accent1"/>
            </a:solidFill>
          </a:ln>
        </p:spPr>
      </p:pic>
      <p:sp>
        <p:nvSpPr>
          <p:cNvPr id="6" name="Textplatzhalter 7"/>
          <p:cNvSpPr txBox="1">
            <a:spLocks/>
          </p:cNvSpPr>
          <p:nvPr/>
        </p:nvSpPr>
        <p:spPr>
          <a:xfrm>
            <a:off x="6038880" y="6353180"/>
            <a:ext cx="1747830" cy="3619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</a:t>
            </a:r>
            <a:r>
              <a:rPr kumimoji="0" lang="de-DE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Schmidt et al. 2014</a:t>
            </a:r>
            <a:endParaRPr kumimoji="0" lang="de-DE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Erfassungsmethodik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0063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Voraberkundung</a:t>
            </a:r>
          </a:p>
          <a:p>
            <a:endParaRPr lang="de-DE" sz="1400" dirty="0" smtClean="0"/>
          </a:p>
          <a:p>
            <a:r>
              <a:rPr lang="de-DE" dirty="0" smtClean="0"/>
              <a:t>eigentlicher Erfassungszeitraum: Anfang März bis Ende Juli</a:t>
            </a:r>
          </a:p>
          <a:p>
            <a:pPr lvl="1"/>
            <a:r>
              <a:rPr lang="de-DE" dirty="0" smtClean="0"/>
              <a:t>wenn möglich, 3 Kontrollen:</a:t>
            </a:r>
          </a:p>
          <a:p>
            <a:pPr lvl="2"/>
            <a:r>
              <a:rPr lang="de-DE" sz="2400" dirty="0" smtClean="0"/>
              <a:t>Anfang März – Anfang April (Balz, Revierverhalten)</a:t>
            </a:r>
          </a:p>
          <a:p>
            <a:pPr lvl="2"/>
            <a:r>
              <a:rPr lang="de-DE" sz="2400" dirty="0" smtClean="0"/>
              <a:t>Anfang April – Anfang Mai (Balz, Nestkontrolle, einzelne Altvögel)</a:t>
            </a:r>
          </a:p>
          <a:p>
            <a:pPr lvl="2"/>
            <a:r>
              <a:rPr lang="de-DE" sz="2400" dirty="0" smtClean="0"/>
              <a:t>Anfang Mai – Mitte Juli (sichernde und Junge führende Altvögel)</a:t>
            </a:r>
          </a:p>
          <a:p>
            <a:pPr lvl="2"/>
            <a:endParaRPr lang="de-DE" sz="600" dirty="0" smtClean="0"/>
          </a:p>
          <a:p>
            <a:pPr lvl="1"/>
            <a:r>
              <a:rPr lang="de-DE" dirty="0" smtClean="0"/>
              <a:t>Fokus aber auf flächendeckender Erfassung</a:t>
            </a:r>
          </a:p>
          <a:p>
            <a:pPr lvl="2"/>
            <a:r>
              <a:rPr lang="de-DE" sz="2400" dirty="0" smtClean="0">
                <a:sym typeface="Wingdings" pitchFamily="2" charset="2"/>
              </a:rPr>
              <a:t>ggf. nur 2 Begehungen (März bis Mai)</a:t>
            </a:r>
          </a:p>
          <a:p>
            <a:pPr lvl="2"/>
            <a:r>
              <a:rPr lang="de-DE" sz="2400" dirty="0" smtClean="0">
                <a:sym typeface="Wingdings" pitchFamily="2" charset="2"/>
              </a:rPr>
              <a:t>dafür Kontrolle bisher nicht untersuchter potentieller </a:t>
            </a:r>
            <a:r>
              <a:rPr lang="de-DE" sz="2400" dirty="0" err="1" smtClean="0">
                <a:sym typeface="Wingdings" pitchFamily="2" charset="2"/>
              </a:rPr>
              <a:t>Vorkommensgebiete</a:t>
            </a:r>
            <a:endParaRPr lang="de-DE" sz="2400" dirty="0" smtClean="0"/>
          </a:p>
          <a:p>
            <a:pPr lvl="2"/>
            <a:endParaRPr lang="de-DE" sz="1400" dirty="0" smtClean="0"/>
          </a:p>
          <a:p>
            <a:r>
              <a:rPr lang="de-DE" dirty="0" smtClean="0"/>
              <a:t>Tageszeit: prinzipiell ganztägig, am besten jedoch frühe Morgenstunden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4400" dirty="0" smtClean="0"/>
              <a:t>Meldebogen (+ Karten)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400" dirty="0" smtClean="0"/>
              <a:t>www.ornitho.de</a:t>
            </a:r>
          </a:p>
          <a:p>
            <a:pPr marL="514350" indent="-514350">
              <a:buFont typeface="+mj-lt"/>
              <a:buAutoNum type="arabicPeriod"/>
            </a:pPr>
            <a:endParaRPr lang="de-DE" sz="44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der Daten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679907" y="18024"/>
            <a:ext cx="7035365" cy="6840000"/>
            <a:chOff x="679907" y="18024"/>
            <a:chExt cx="7035365" cy="684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t="5190"/>
            <a:stretch>
              <a:fillRect/>
            </a:stretch>
          </p:blipFill>
          <p:spPr bwMode="auto">
            <a:xfrm>
              <a:off x="679907" y="18024"/>
              <a:ext cx="7035365" cy="68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Ellipse 3"/>
            <p:cNvSpPr/>
            <p:nvPr/>
          </p:nvSpPr>
          <p:spPr>
            <a:xfrm>
              <a:off x="2357422" y="2143116"/>
              <a:ext cx="2500330" cy="285752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3206248" y="2748372"/>
              <a:ext cx="1080000" cy="252000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357290" y="2891248"/>
              <a:ext cx="2143140" cy="252000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Eintragen der Reviere in Karten (MTB-Quadrant)</a:t>
            </a:r>
            <a:endParaRPr lang="de-DE" dirty="0"/>
          </a:p>
        </p:txBody>
      </p:sp>
      <p:pic>
        <p:nvPicPr>
          <p:cNvPr id="5" name="Inhaltsplatzhalter 4" descr="2721-3-Hemelsmoor_Steinfeld_Winkeldorf_Stellingsmo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14991" y="1600200"/>
            <a:ext cx="6348968" cy="4495800"/>
          </a:xfrm>
        </p:spPr>
      </p:pic>
      <p:sp>
        <p:nvSpPr>
          <p:cNvPr id="6" name="Raute 5"/>
          <p:cNvSpPr>
            <a:spLocks noChangeAspect="1"/>
          </p:cNvSpPr>
          <p:nvPr/>
        </p:nvSpPr>
        <p:spPr>
          <a:xfrm>
            <a:off x="4572000" y="2500306"/>
            <a:ext cx="144000" cy="144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aute 6"/>
          <p:cNvSpPr>
            <a:spLocks noChangeAspect="1"/>
          </p:cNvSpPr>
          <p:nvPr/>
        </p:nvSpPr>
        <p:spPr>
          <a:xfrm>
            <a:off x="6072198" y="2213430"/>
            <a:ext cx="144000" cy="144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aute 7"/>
          <p:cNvSpPr>
            <a:spLocks noChangeAspect="1"/>
          </p:cNvSpPr>
          <p:nvPr/>
        </p:nvSpPr>
        <p:spPr>
          <a:xfrm>
            <a:off x="5500694" y="3927942"/>
            <a:ext cx="144000" cy="144000"/>
          </a:xfrm>
          <a:prstGeom prst="diamo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643438" y="2405714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1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572132" y="385762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3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857884" y="1857364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2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-32" y="635795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Fiktives Beispiel: </a:t>
            </a:r>
            <a:r>
              <a:rPr lang="de-DE" dirty="0" err="1" smtClean="0"/>
              <a:t>Hemels</a:t>
            </a:r>
            <a:r>
              <a:rPr lang="de-DE" dirty="0" smtClean="0"/>
              <a:t>- und </a:t>
            </a:r>
            <a:r>
              <a:rPr lang="de-DE" dirty="0" err="1" smtClean="0"/>
              <a:t>Stellingsmoor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gelangt man an Kartenmaterial?</a:t>
            </a:r>
            <a:endParaRPr lang="de-DE" dirty="0"/>
          </a:p>
        </p:txBody>
      </p:sp>
      <p:pic>
        <p:nvPicPr>
          <p:cNvPr id="4" name="Inhaltsplatzhalter 3" descr="3_TK25_NLWK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41550" y="1643062"/>
            <a:ext cx="4895850" cy="4410075"/>
          </a:xfrm>
        </p:spPr>
      </p:pic>
      <p:sp>
        <p:nvSpPr>
          <p:cNvPr id="5" name="Textfeld 4"/>
          <p:cNvSpPr txBox="1"/>
          <p:nvPr/>
        </p:nvSpPr>
        <p:spPr>
          <a:xfrm>
            <a:off x="571472" y="592933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Messtischblatt-Quadranten für Niedersachsen; verfügbar unter http://www.nlwkn.niedersachsen.de/naturschutz/staatliche_vogelschutzwarte/vogelartenerfassungsprogramm/infos_aktive_melderinnen_und_melder/digitalekarten-zur-mitarbeit-an-denniedersaechsischen-artenerfassungsprogrammen-94155.html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via </a:t>
            </a:r>
            <a:r>
              <a:rPr lang="de-DE" dirty="0" err="1" smtClean="0"/>
              <a:t>ornitho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105012" cy="434340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de-DE" sz="2800" dirty="0" smtClean="0"/>
              <a:t> Punktverortung</a:t>
            </a:r>
          </a:p>
          <a:p>
            <a:pPr>
              <a:buClrTx/>
              <a:buFont typeface="Courier New" pitchFamily="49" charset="0"/>
              <a:buChar char="o"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14_Punktverortung_ornit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571612"/>
            <a:ext cx="5919777" cy="49318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Meldung via </a:t>
            </a:r>
            <a:r>
              <a:rPr lang="de-DE" dirty="0" err="1" smtClean="0"/>
              <a:t>ornitho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533772" cy="4676796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Punktverortung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ggf. Anzahl der Jungen unter optionalen Angaben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Brutzeitcode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im Bemerkungsfeld: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dirty="0" smtClean="0"/>
              <a:t>Angaben zum Alter der Jungen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dirty="0" smtClean="0"/>
              <a:t>Bruthabitat und ggf. Niststandort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3000" dirty="0" smtClean="0"/>
              <a:t> Beobachtung schützen!</a:t>
            </a:r>
          </a:p>
          <a:p>
            <a:pPr lvl="1">
              <a:buClrTx/>
              <a:buFont typeface="Arial" pitchFamily="34" charset="0"/>
              <a:buChar char="•"/>
            </a:pPr>
            <a:endParaRPr lang="de-DE" sz="1800" dirty="0"/>
          </a:p>
        </p:txBody>
      </p:sp>
      <p:pic>
        <p:nvPicPr>
          <p:cNvPr id="4" name="Grafik 3" descr="14_Meldung_ornit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10" y="1714488"/>
            <a:ext cx="4773246" cy="475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Wichtig: Nichtbrüter werden nicht erfasst!</a:t>
            </a:r>
            <a:endParaRPr lang="de-DE" dirty="0"/>
          </a:p>
        </p:txBody>
      </p:sp>
      <p:pic>
        <p:nvPicPr>
          <p:cNvPr id="9" name="Bildplatzhalter 8" descr="13_Kranich_Nichtbrü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09" b="490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Brutbiologie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Ankunft im Brutrevier Mitte Februar bis Mitte März</a:t>
            </a:r>
          </a:p>
          <a:p>
            <a:pPr lvl="1"/>
            <a:r>
              <a:rPr lang="de-DE" dirty="0" smtClean="0"/>
              <a:t>Balz (</a:t>
            </a:r>
            <a:r>
              <a:rPr lang="de-DE" dirty="0" err="1" smtClean="0"/>
              <a:t>Duettrufe</a:t>
            </a:r>
            <a:r>
              <a:rPr lang="de-DE" dirty="0" smtClean="0"/>
              <a:t>)</a:t>
            </a:r>
          </a:p>
          <a:p>
            <a:r>
              <a:rPr lang="de-DE" dirty="0" smtClean="0"/>
              <a:t>Bodennest auf oder als Inseln in knietiefem Wasser</a:t>
            </a:r>
          </a:p>
          <a:p>
            <a:r>
              <a:rPr lang="de-DE" dirty="0" smtClean="0"/>
              <a:t>Brutbeginn Ende März bis Mitte/Ende April (Dauer ~30 Tage)</a:t>
            </a:r>
          </a:p>
          <a:p>
            <a:pPr lvl="1"/>
            <a:r>
              <a:rPr lang="de-DE" dirty="0" smtClean="0"/>
              <a:t>meist 2 Eier</a:t>
            </a:r>
          </a:p>
          <a:p>
            <a:pPr lvl="1"/>
            <a:r>
              <a:rPr lang="de-DE" dirty="0" smtClean="0"/>
              <a:t>beide Altvögel brüten abwechselnd (auf einzelne Altvögel achten!)</a:t>
            </a:r>
          </a:p>
          <a:p>
            <a:r>
              <a:rPr lang="de-DE" dirty="0" smtClean="0"/>
              <a:t>Junge sind Nestflüchter </a:t>
            </a:r>
          </a:p>
          <a:p>
            <a:pPr lvl="1"/>
            <a:r>
              <a:rPr lang="de-DE" dirty="0" smtClean="0"/>
              <a:t>Junge werden bis &gt;1km entfernt vom Brutplatz geführt</a:t>
            </a:r>
          </a:p>
          <a:p>
            <a:r>
              <a:rPr lang="de-DE" dirty="0" smtClean="0"/>
              <a:t>Flüggewerden nach 9 Wochen, Familie bleibt bis zum Abzug zusammen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hoffen auf viel Unterstützung!</a:t>
            </a:r>
            <a:endParaRPr lang="de-DE" dirty="0"/>
          </a:p>
        </p:txBody>
      </p:sp>
      <p:pic>
        <p:nvPicPr>
          <p:cNvPr id="5" name="Bildplatzhalter 4" descr="15_Abschlussfol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44" b="18170"/>
          <a:stretch>
            <a:fillRect/>
          </a:stretch>
        </p:blipFill>
        <p:spPr>
          <a:xfrm>
            <a:off x="1560576" y="0"/>
            <a:ext cx="7583424" cy="4571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Bildplatzhalter 11" descr="7_brütender_Krani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064" b="5064"/>
          <a:stretch>
            <a:fillRect/>
          </a:stretch>
        </p:blipFill>
        <p:spPr/>
      </p:pic>
      <p:sp>
        <p:nvSpPr>
          <p:cNvPr id="11" name="Textplatzhalt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platzhalter 4" descr="8_brütender_Kranich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78" b="427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Altvogel</a:t>
            </a:r>
            <a:r>
              <a:rPr lang="de-DE" dirty="0" smtClean="0"/>
              <a:t> vor Brutzeitbeginn</a:t>
            </a:r>
            <a:endParaRPr lang="de-DE" dirty="0"/>
          </a:p>
        </p:txBody>
      </p:sp>
      <p:pic>
        <p:nvPicPr>
          <p:cNvPr id="5" name="Bildplatzhalter 4" descr="11_Kranich_ad_vor_Brutzei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89" b="4689"/>
          <a:stretch>
            <a:fillRect/>
          </a:stretch>
        </p:blipFill>
        <p:spPr/>
      </p:pic>
      <p:sp>
        <p:nvSpPr>
          <p:cNvPr id="6" name="Textplatzhalter 5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Brutvogel – Nichtbrüter zur Brutzeit</a:t>
            </a:r>
            <a:endParaRPr lang="de-DE" dirty="0"/>
          </a:p>
        </p:txBody>
      </p:sp>
      <p:pic>
        <p:nvPicPr>
          <p:cNvPr id="5" name="Bildplatzhalter 4" descr="12_Fotovergleich_Brutvogel_Nichtbrüt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6" t="2806" b="10689"/>
          <a:stretch>
            <a:fillRect/>
          </a:stretch>
        </p:blipFill>
        <p:spPr>
          <a:xfrm>
            <a:off x="1604240" y="0"/>
            <a:ext cx="7539792" cy="4572000"/>
          </a:xfrm>
        </p:spPr>
      </p:pic>
      <p:sp>
        <p:nvSpPr>
          <p:cNvPr id="6" name="Textplatzhalter 5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Foto: H.-J. Kelm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Foto: H.-J. Kelm</a:t>
            </a:r>
          </a:p>
          <a:p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Altvogel</a:t>
            </a:r>
            <a:r>
              <a:rPr lang="de-DE" dirty="0" smtClean="0"/>
              <a:t> mit stark eingefärbtem Rückengefieder, Mai</a:t>
            </a:r>
            <a:endParaRPr lang="de-DE" dirty="0"/>
          </a:p>
        </p:txBody>
      </p:sp>
      <p:pic>
        <p:nvPicPr>
          <p:cNvPr id="7" name="Inhaltsplatzhalter 4" descr="12_Brutvogel_mit_braunem_Rückengefied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597" b="17590"/>
          <a:stretch>
            <a:fillRect/>
          </a:stretch>
        </p:blipFill>
        <p:spPr>
          <a:xfrm>
            <a:off x="2786050" y="-23"/>
            <a:ext cx="4968000" cy="4539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526</Words>
  <Application>Microsoft Office PowerPoint</Application>
  <PresentationFormat>Bildschirmpräsentation (4:3)</PresentationFormat>
  <Paragraphs>108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6" baseType="lpstr">
      <vt:lpstr>Arial</vt:lpstr>
      <vt:lpstr>Courier New</vt:lpstr>
      <vt:lpstr>Tw Cen MT</vt:lpstr>
      <vt:lpstr>Wingdings</vt:lpstr>
      <vt:lpstr>Wingdings 2</vt:lpstr>
      <vt:lpstr>Galathea</vt:lpstr>
      <vt:lpstr>Basierend auf dem Vortrag von Hans-Jürgen Kelm auf der Kranich-Tagung in Wagenfeld im November 2015</vt:lpstr>
      <vt:lpstr>Verbreitung und Bestandsentwicklung in Niedersachsen</vt:lpstr>
      <vt:lpstr>Lebensraum</vt:lpstr>
      <vt:lpstr>Brutbiologie</vt:lpstr>
      <vt:lpstr>PowerPoint-Präsentation</vt:lpstr>
      <vt:lpstr>PowerPoint-Präsentation</vt:lpstr>
      <vt:lpstr>Altvogel vor Brutzeitbeginn</vt:lpstr>
      <vt:lpstr>Vergleich Brutvogel – Nichtbrüter zur Brutzeit</vt:lpstr>
      <vt:lpstr>Altvogel mit stark eingefärbtem Rückengefieder, Mai</vt:lpstr>
      <vt:lpstr>Kranichnest in Sumpf</vt:lpstr>
      <vt:lpstr>Kranichnest auf überstautem Acker</vt:lpstr>
      <vt:lpstr>Ablauf der Erfassung</vt:lpstr>
      <vt:lpstr>Vorerkundung potentieller Brutbiotope</vt:lpstr>
      <vt:lpstr>PowerPoint-Präsentation</vt:lpstr>
      <vt:lpstr>PowerPoint-Präsentation</vt:lpstr>
      <vt:lpstr>Wenn möglich, Luftbilder vor Laubaustrieb der Bäume verwenden</vt:lpstr>
      <vt:lpstr>PowerPoint-Präsentation</vt:lpstr>
      <vt:lpstr>PowerPoint-Präsentation</vt:lpstr>
      <vt:lpstr>Bohnster Teich</vt:lpstr>
      <vt:lpstr>Engeoer Moor</vt:lpstr>
      <vt:lpstr>Fintauniederung</vt:lpstr>
      <vt:lpstr>NSG „Großes und Weißes Moor“ samt Kolken</vt:lpstr>
      <vt:lpstr>Jeddinger Moor</vt:lpstr>
      <vt:lpstr>Jeddinger Moor</vt:lpstr>
      <vt:lpstr>Scharmkewiesen (Oste zwischen Rockstedt und Ober Ochtenhausen)</vt:lpstr>
      <vt:lpstr>Krümelsmoor bei Worth</vt:lpstr>
      <vt:lpstr>Moorschlatt bei Steinfeld</vt:lpstr>
      <vt:lpstr>Mühlenmoor bei Wohnste</vt:lpstr>
      <vt:lpstr>Rosebruch</vt:lpstr>
      <vt:lpstr>Huvenhoopsmoor</vt:lpstr>
      <vt:lpstr>PowerPoint-Präsentation</vt:lpstr>
      <vt:lpstr>Erfassungsmethodik</vt:lpstr>
      <vt:lpstr>Meldung der Daten</vt:lpstr>
      <vt:lpstr>PowerPoint-Präsentation</vt:lpstr>
      <vt:lpstr>Eintragen der Reviere in Karten (MTB-Quadrant)</vt:lpstr>
      <vt:lpstr>Wie gelangt man an Kartenmaterial?</vt:lpstr>
      <vt:lpstr>Meldung via ornitho</vt:lpstr>
      <vt:lpstr>Meldung via ornitho</vt:lpstr>
      <vt:lpstr>Wichtig: Nichtbrüter werden nicht erfasst!</vt:lpstr>
      <vt:lpstr>Wir hoffen auf viel Unterstützung!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MC MOtten</dc:creator>
  <cp:lastModifiedBy>Heinz-Hermann Holsten</cp:lastModifiedBy>
  <cp:revision>138</cp:revision>
  <dcterms:created xsi:type="dcterms:W3CDTF">2016-02-17T11:22:11Z</dcterms:created>
  <dcterms:modified xsi:type="dcterms:W3CDTF">2018-02-16T22:54:31Z</dcterms:modified>
</cp:coreProperties>
</file>